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mp3" ContentType="audio/m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handoutMasterIdLst>
    <p:handoutMasterId r:id="rId31"/>
  </p:handoutMasterIdLst>
  <p:sldIdLst>
    <p:sldId id="256" r:id="rId2"/>
    <p:sldId id="257" r:id="rId3"/>
    <p:sldId id="261" r:id="rId4"/>
    <p:sldId id="277" r:id="rId5"/>
    <p:sldId id="278" r:id="rId6"/>
    <p:sldId id="279" r:id="rId7"/>
    <p:sldId id="280" r:id="rId8"/>
    <p:sldId id="281" r:id="rId9"/>
    <p:sldId id="282" r:id="rId10"/>
    <p:sldId id="283" r:id="rId11"/>
    <p:sldId id="284" r:id="rId12"/>
    <p:sldId id="267" r:id="rId13"/>
    <p:sldId id="262" r:id="rId14"/>
    <p:sldId id="286" r:id="rId15"/>
    <p:sldId id="287" r:id="rId16"/>
    <p:sldId id="285" r:id="rId17"/>
    <p:sldId id="264" r:id="rId18"/>
    <p:sldId id="268" r:id="rId19"/>
    <p:sldId id="270" r:id="rId20"/>
    <p:sldId id="271" r:id="rId21"/>
    <p:sldId id="272" r:id="rId22"/>
    <p:sldId id="273" r:id="rId23"/>
    <p:sldId id="269" r:id="rId24"/>
    <p:sldId id="265" r:id="rId25"/>
    <p:sldId id="266" r:id="rId26"/>
    <p:sldId id="288" r:id="rId27"/>
    <p:sldId id="276" r:id="rId28"/>
    <p:sldId id="274" r:id="rId2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C8074174-A065-4453-8BD9-7D3678EB0B29}">
          <p14:sldIdLst>
            <p14:sldId id="256"/>
            <p14:sldId id="257"/>
          </p14:sldIdLst>
        </p14:section>
        <p14:section name="Histoire" id="{754077F9-468C-4E22-8936-81F856E92E04}">
          <p14:sldIdLst>
            <p14:sldId id="261"/>
            <p14:sldId id="277"/>
            <p14:sldId id="278"/>
            <p14:sldId id="279"/>
            <p14:sldId id="280"/>
            <p14:sldId id="281"/>
            <p14:sldId id="282"/>
            <p14:sldId id="283"/>
            <p14:sldId id="284"/>
          </p14:sldIdLst>
        </p14:section>
        <p14:section name="Histoire perso" id="{BDF3850A-6377-4074-A7E0-548EA9AC8AC5}">
          <p14:sldIdLst>
            <p14:sldId id="267"/>
            <p14:sldId id="262"/>
            <p14:sldId id="286"/>
            <p14:sldId id="287"/>
            <p14:sldId id="285"/>
            <p14:sldId id="264"/>
          </p14:sldIdLst>
        </p14:section>
        <p14:section name="Apocalyose" id="{E6214816-7306-4F89-979F-BA79DCD00179}">
          <p14:sldIdLst>
            <p14:sldId id="268"/>
            <p14:sldId id="270"/>
            <p14:sldId id="271"/>
            <p14:sldId id="272"/>
            <p14:sldId id="273"/>
          </p14:sldIdLst>
        </p14:section>
        <p14:section name="Les disparus de Mourmelons" id="{AEFEF39E-0467-4806-A612-70FDF5277D4B}">
          <p14:sldIdLst>
            <p14:sldId id="269"/>
            <p14:sldId id="265"/>
            <p14:sldId id="266"/>
          </p14:sldIdLst>
        </p14:section>
        <p14:section name="Crime passionel" id="{D12572E1-737D-4FC4-A65C-22F3EA939CF3}">
          <p14:sldIdLst>
            <p14:sldId id="288"/>
          </p14:sldIdLst>
        </p14:section>
        <p14:section name="COnclsuion" id="{94108EF1-F91C-4FCF-AEB6-D70F1D64B0EA}">
          <p14:sldIdLst>
            <p14:sldId id="276"/>
            <p14:sldId id="274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3B4B98B0-60AC-42C2-AFA5-B58CD77FA1E5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66" autoAdjust="0"/>
    <p:restoredTop sz="83972" autoAdjust="0"/>
  </p:normalViewPr>
  <p:slideViewPr>
    <p:cSldViewPr>
      <p:cViewPr>
        <p:scale>
          <a:sx n="75" d="100"/>
          <a:sy n="75" d="100"/>
        </p:scale>
        <p:origin x="1392" y="5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95" d="100"/>
          <a:sy n="95" d="100"/>
        </p:scale>
        <p:origin x="3582" y="96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1C5132-FFA3-4B02-9F09-22FCF40EFA74}" type="datetimeFigureOut">
              <a:rPr lang="en-US" smtClean="0"/>
              <a:t>7/26/2023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3C20D7-F8F1-4196-9585-26F31AFC85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816212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B6E42C9-243F-4DC5-AFF6-9D56B5FA9D63}" type="datetimeFigureOut">
              <a:rPr lang="en-US" smtClean="0"/>
              <a:t>7/26/2023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AEC444-603B-4F09-9A06-5917518DD9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42551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fr.wikipedia.org/wiki/Conscrit" TargetMode="External"/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Relationship Id="rId6" Type="http://schemas.openxmlformats.org/officeDocument/2006/relationships/hyperlink" Target="https://fr.wikipedia.org/wiki/Sa%C3%B4ne-et-Loire" TargetMode="External"/><Relationship Id="rId5" Type="http://schemas.openxmlformats.org/officeDocument/2006/relationships/hyperlink" Target="https://fr.wikipedia.org/wiki/Marne_(d%C3%A9partement)" TargetMode="External"/><Relationship Id="rId4" Type="http://schemas.openxmlformats.org/officeDocument/2006/relationships/hyperlink" Target="https://fr.wikipedia.org/wiki/Camp_de_Ch%C3%A2lons" TargetMode="Externa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AEC444-603B-4F09-9A06-5917518DD9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91545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fr-FR" dirty="0"/>
              <a:t>Chalon en champagne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FR" dirty="0" err="1"/>
              <a:t>Mourmelon-le-grand</a:t>
            </a:r>
            <a:r>
              <a:rPr lang="fr-FR" dirty="0"/>
              <a:t> - 56 </a:t>
            </a:r>
            <a:r>
              <a:rPr lang="fr-FR" dirty="0" err="1"/>
              <a:t>Rés</a:t>
            </a:r>
            <a:r>
              <a:rPr lang="fr-FR" dirty="0"/>
              <a:t> Puebla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FR" dirty="0" err="1"/>
              <a:t>Mourmelon-le-grand</a:t>
            </a:r>
            <a:r>
              <a:rPr lang="fr-FR" dirty="0"/>
              <a:t> - 58b Rue CANROBERT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AEC444-603B-4F09-9A06-5917518DD901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91377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b="0" i="0" dirty="0">
                <a:solidFill>
                  <a:srgbClr val="000104"/>
                </a:solidFill>
                <a:effectLst/>
                <a:latin typeface="MuseoSans-300"/>
              </a:rPr>
              <a:t>Au cours du XIIe siècle, on trouve dans les textes anciens quatre appellations différentes pour désigner Mourmelon : « </a:t>
            </a:r>
            <a:r>
              <a:rPr lang="fr-FR" b="0" i="0" dirty="0" err="1">
                <a:solidFill>
                  <a:srgbClr val="000104"/>
                </a:solidFill>
                <a:effectLst/>
                <a:latin typeface="MuseoSans-300"/>
              </a:rPr>
              <a:t>Mormero</a:t>
            </a:r>
            <a:r>
              <a:rPr lang="fr-FR" b="0" i="0" dirty="0">
                <a:solidFill>
                  <a:srgbClr val="000104"/>
                </a:solidFill>
                <a:effectLst/>
                <a:latin typeface="MuseoSans-300"/>
              </a:rPr>
              <a:t> » (1100), « </a:t>
            </a:r>
            <a:r>
              <a:rPr lang="fr-FR" b="0" i="0" dirty="0" err="1">
                <a:solidFill>
                  <a:srgbClr val="000104"/>
                </a:solidFill>
                <a:effectLst/>
                <a:latin typeface="MuseoSans-300"/>
              </a:rPr>
              <a:t>Mormoreium</a:t>
            </a:r>
            <a:r>
              <a:rPr lang="fr-FR" b="0" i="0" dirty="0">
                <a:solidFill>
                  <a:srgbClr val="000104"/>
                </a:solidFill>
                <a:effectLst/>
                <a:latin typeface="MuseoSans-300"/>
              </a:rPr>
              <a:t> major » (1123), « </a:t>
            </a:r>
            <a:r>
              <a:rPr lang="fr-FR" b="0" i="0" dirty="0" err="1">
                <a:solidFill>
                  <a:srgbClr val="000104"/>
                </a:solidFill>
                <a:effectLst/>
                <a:latin typeface="MuseoSans-300"/>
              </a:rPr>
              <a:t>Murmerio</a:t>
            </a:r>
            <a:r>
              <a:rPr lang="fr-FR" b="0" i="0" dirty="0">
                <a:solidFill>
                  <a:srgbClr val="000104"/>
                </a:solidFill>
                <a:effectLst/>
                <a:latin typeface="MuseoSans-300"/>
              </a:rPr>
              <a:t> » (1145) et « Villa qua </a:t>
            </a:r>
            <a:r>
              <a:rPr lang="fr-FR" b="0" i="0" dirty="0" err="1">
                <a:solidFill>
                  <a:srgbClr val="000104"/>
                </a:solidFill>
                <a:effectLst/>
                <a:latin typeface="MuseoSans-300"/>
              </a:rPr>
              <a:t>vocatum</a:t>
            </a:r>
            <a:r>
              <a:rPr lang="fr-FR" b="0" i="0" dirty="0">
                <a:solidFill>
                  <a:srgbClr val="000104"/>
                </a:solidFill>
                <a:effectLst/>
                <a:latin typeface="MuseoSans-300"/>
              </a:rPr>
              <a:t> </a:t>
            </a:r>
            <a:r>
              <a:rPr lang="fr-FR" b="0" i="0" dirty="0" err="1">
                <a:solidFill>
                  <a:srgbClr val="000104"/>
                </a:solidFill>
                <a:effectLst/>
                <a:latin typeface="MuseoSans-300"/>
              </a:rPr>
              <a:t>Murmerona</a:t>
            </a:r>
            <a:r>
              <a:rPr lang="fr-FR" b="0" i="0" dirty="0">
                <a:solidFill>
                  <a:srgbClr val="000104"/>
                </a:solidFill>
                <a:effectLst/>
                <a:latin typeface="MuseoSans-300"/>
              </a:rPr>
              <a:t> » (1178).</a:t>
            </a:r>
          </a:p>
          <a:p>
            <a:endParaRPr lang="fr-FR" b="0" i="0" dirty="0">
              <a:solidFill>
                <a:srgbClr val="000104"/>
              </a:solidFill>
              <a:effectLst/>
              <a:latin typeface="MuseoSans-300"/>
            </a:endParaRPr>
          </a:p>
          <a:p>
            <a:r>
              <a:rPr lang="fr-FR" b="0" i="0" dirty="0">
                <a:solidFill>
                  <a:srgbClr val="000104"/>
                </a:solidFill>
                <a:effectLst/>
                <a:latin typeface="MuseoSans-300"/>
              </a:rPr>
              <a:t>L’implantation la plus ancienne qui a pu être repérée sur le site de Mourmelon étant un moulin à eau situé sur le ruisseau « le </a:t>
            </a:r>
            <a:r>
              <a:rPr lang="fr-FR" b="0" i="0" dirty="0" err="1">
                <a:solidFill>
                  <a:srgbClr val="000104"/>
                </a:solidFill>
                <a:effectLst/>
                <a:latin typeface="MuseoSans-300"/>
              </a:rPr>
              <a:t>Cheneu</a:t>
            </a:r>
            <a:r>
              <a:rPr lang="fr-FR" b="0" i="0" dirty="0">
                <a:solidFill>
                  <a:srgbClr val="000104"/>
                </a:solidFill>
                <a:effectLst/>
                <a:latin typeface="MuseoSans-300"/>
              </a:rPr>
              <a:t> » - le moulin Bayart - il est possible que le site ait été nommé ainsi à partir du bruit de l’eau sur les pales du moulin.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AEC444-603B-4F09-9A06-5917518DD901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70087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b="0" i="0" dirty="0">
                <a:solidFill>
                  <a:srgbClr val="000104"/>
                </a:solidFill>
                <a:effectLst/>
                <a:latin typeface="MuseoSans-300"/>
              </a:rPr>
              <a:t>Au cours du XIIe siècle, on trouve dans les textes anciens quatre appellations différentes pour désigner Mourmelon : « </a:t>
            </a:r>
            <a:r>
              <a:rPr lang="fr-FR" b="0" i="0" dirty="0" err="1">
                <a:solidFill>
                  <a:srgbClr val="000104"/>
                </a:solidFill>
                <a:effectLst/>
                <a:latin typeface="MuseoSans-300"/>
              </a:rPr>
              <a:t>Mormero</a:t>
            </a:r>
            <a:r>
              <a:rPr lang="fr-FR" b="0" i="0" dirty="0">
                <a:solidFill>
                  <a:srgbClr val="000104"/>
                </a:solidFill>
                <a:effectLst/>
                <a:latin typeface="MuseoSans-300"/>
              </a:rPr>
              <a:t> » (1100), « </a:t>
            </a:r>
            <a:r>
              <a:rPr lang="fr-FR" b="0" i="0" dirty="0" err="1">
                <a:solidFill>
                  <a:srgbClr val="000104"/>
                </a:solidFill>
                <a:effectLst/>
                <a:latin typeface="MuseoSans-300"/>
              </a:rPr>
              <a:t>Mormoreium</a:t>
            </a:r>
            <a:r>
              <a:rPr lang="fr-FR" b="0" i="0" dirty="0">
                <a:solidFill>
                  <a:srgbClr val="000104"/>
                </a:solidFill>
                <a:effectLst/>
                <a:latin typeface="MuseoSans-300"/>
              </a:rPr>
              <a:t> major » (1123), « </a:t>
            </a:r>
            <a:r>
              <a:rPr lang="fr-FR" b="0" i="0" dirty="0" err="1">
                <a:solidFill>
                  <a:srgbClr val="000104"/>
                </a:solidFill>
                <a:effectLst/>
                <a:latin typeface="MuseoSans-300"/>
              </a:rPr>
              <a:t>Murmerio</a:t>
            </a:r>
            <a:r>
              <a:rPr lang="fr-FR" b="0" i="0" dirty="0">
                <a:solidFill>
                  <a:srgbClr val="000104"/>
                </a:solidFill>
                <a:effectLst/>
                <a:latin typeface="MuseoSans-300"/>
              </a:rPr>
              <a:t> » (1145) et « Villa qua </a:t>
            </a:r>
            <a:r>
              <a:rPr lang="fr-FR" b="0" i="0" dirty="0" err="1">
                <a:solidFill>
                  <a:srgbClr val="000104"/>
                </a:solidFill>
                <a:effectLst/>
                <a:latin typeface="MuseoSans-300"/>
              </a:rPr>
              <a:t>vocatum</a:t>
            </a:r>
            <a:r>
              <a:rPr lang="fr-FR" b="0" i="0" dirty="0">
                <a:solidFill>
                  <a:srgbClr val="000104"/>
                </a:solidFill>
                <a:effectLst/>
                <a:latin typeface="MuseoSans-300"/>
              </a:rPr>
              <a:t> </a:t>
            </a:r>
            <a:r>
              <a:rPr lang="fr-FR" b="0" i="0" dirty="0" err="1">
                <a:solidFill>
                  <a:srgbClr val="000104"/>
                </a:solidFill>
                <a:effectLst/>
                <a:latin typeface="MuseoSans-300"/>
              </a:rPr>
              <a:t>Murmerona</a:t>
            </a:r>
            <a:r>
              <a:rPr lang="fr-FR" b="0" i="0" dirty="0">
                <a:solidFill>
                  <a:srgbClr val="000104"/>
                </a:solidFill>
                <a:effectLst/>
                <a:latin typeface="MuseoSans-300"/>
              </a:rPr>
              <a:t> » (1178).</a:t>
            </a:r>
          </a:p>
          <a:p>
            <a:endParaRPr lang="fr-FR" b="0" i="0" dirty="0">
              <a:solidFill>
                <a:srgbClr val="000104"/>
              </a:solidFill>
              <a:effectLst/>
              <a:latin typeface="MuseoSans-300"/>
            </a:endParaRPr>
          </a:p>
          <a:p>
            <a:r>
              <a:rPr lang="fr-FR" b="0" i="0" dirty="0">
                <a:solidFill>
                  <a:srgbClr val="000104"/>
                </a:solidFill>
                <a:effectLst/>
                <a:latin typeface="MuseoSans-300"/>
              </a:rPr>
              <a:t>L’implantation la plus ancienne qui a pu être repérée sur le site de Mourmelon étant un moulin à eau situé sur le ruisseau « le </a:t>
            </a:r>
            <a:r>
              <a:rPr lang="fr-FR" b="0" i="0" dirty="0" err="1">
                <a:solidFill>
                  <a:srgbClr val="000104"/>
                </a:solidFill>
                <a:effectLst/>
                <a:latin typeface="MuseoSans-300"/>
              </a:rPr>
              <a:t>Cheneu</a:t>
            </a:r>
            <a:r>
              <a:rPr lang="fr-FR" b="0" i="0" dirty="0">
                <a:solidFill>
                  <a:srgbClr val="000104"/>
                </a:solidFill>
                <a:effectLst/>
                <a:latin typeface="MuseoSans-300"/>
              </a:rPr>
              <a:t> » - le moulin Bayart - il est possible que le site ait été nommé ainsi à partir du bruit de l’eau sur les pales du moulin.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AEC444-603B-4F09-9A06-5917518DD901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80367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AEC444-603B-4F09-9A06-5917518DD901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85380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fr-FR" dirty="0"/>
              <a:t>Chalon en champagne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FR" dirty="0" err="1"/>
              <a:t>Mourmelon-le-grand</a:t>
            </a:r>
            <a:r>
              <a:rPr lang="fr-FR" dirty="0"/>
              <a:t> - 56 </a:t>
            </a:r>
            <a:r>
              <a:rPr lang="fr-FR" dirty="0" err="1"/>
              <a:t>Rés</a:t>
            </a:r>
            <a:r>
              <a:rPr lang="fr-FR" dirty="0"/>
              <a:t> Puebla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FR" dirty="0" err="1"/>
              <a:t>Mourmelon-le-grand</a:t>
            </a:r>
            <a:r>
              <a:rPr lang="fr-FR" dirty="0"/>
              <a:t> - 58b Rue CANROBERT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AEC444-603B-4F09-9A06-5917518DD901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20181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Sortie à peine deux ans, j'étais parti sur mon camion</a:t>
            </a:r>
          </a:p>
          <a:p>
            <a:r>
              <a:rPr lang="fr-FR" dirty="0"/>
              <a:t>mon père m'a ramené après avoir courir avec son plotons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AEC444-603B-4F09-9A06-5917518DD901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394153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Sortie à peine deux ans, j'étais parti sur mon camion</a:t>
            </a:r>
          </a:p>
          <a:p>
            <a:r>
              <a:rPr lang="fr-FR" dirty="0"/>
              <a:t>mon père m'a ramené après avoir courir avec son plotons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AEC444-603B-4F09-9A06-5917518DD901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96218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Sortie à peine deux ans, j'étais parti sur mon camion</a:t>
            </a:r>
          </a:p>
          <a:p>
            <a:r>
              <a:rPr lang="fr-FR" dirty="0"/>
              <a:t>mon père m'a ramené après avoir courir avec son plotons</a:t>
            </a:r>
          </a:p>
          <a:p>
            <a:endParaRPr lang="fr-FR" dirty="0"/>
          </a:p>
          <a:p>
            <a:r>
              <a:rPr lang="fr-FR" dirty="0"/>
              <a:t>Un arbre enfoncé dans le sol, bloqué et un </a:t>
            </a:r>
            <a:r>
              <a:rPr lang="fr-FR" dirty="0" err="1"/>
              <a:t>miliaitre</a:t>
            </a:r>
            <a:r>
              <a:rPr lang="fr-FR" dirty="0"/>
              <a:t> m’a descendu</a:t>
            </a:r>
          </a:p>
          <a:p>
            <a:endParaRPr lang="fr-FR" dirty="0"/>
          </a:p>
          <a:p>
            <a:r>
              <a:rPr lang="fr-FR" dirty="0"/>
              <a:t>Un des gamins du quartier enfoncé les dents de lait dans le crane, ils avaient du lui extraire il avait pas eu de dent pendant des années</a:t>
            </a:r>
            <a:endParaRPr lang="en-US" dirty="0"/>
          </a:p>
          <a:p>
            <a:endParaRPr lang="fr-FR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AEC444-603B-4F09-9A06-5917518DD901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378382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Les années </a:t>
            </a:r>
            <a:r>
              <a:rPr lang="fr-FR" dirty="0" err="1"/>
              <a:t>tranquiles</a:t>
            </a:r>
            <a:r>
              <a:rPr lang="fr-FR" dirty="0"/>
              <a:t>, solidaire entre les mamans de la résidences</a:t>
            </a:r>
          </a:p>
          <a:p>
            <a:r>
              <a:rPr lang="fr-FR" dirty="0"/>
              <a:t>15 gamin qui couraient partout du même </a:t>
            </a:r>
            <a:r>
              <a:rPr lang="fr-FR" dirty="0" err="1"/>
              <a:t>age</a:t>
            </a:r>
            <a:r>
              <a:rPr lang="fr-FR" dirty="0"/>
              <a:t> 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AEC444-603B-4F09-9A06-5917518DD901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885814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fr-FR" dirty="0"/>
              <a:t>Chalon en champagne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FR" dirty="0" err="1"/>
              <a:t>Mourmelon-le-grand</a:t>
            </a:r>
            <a:r>
              <a:rPr lang="fr-FR" dirty="0"/>
              <a:t> - 56 </a:t>
            </a:r>
            <a:r>
              <a:rPr lang="fr-FR" dirty="0" err="1"/>
              <a:t>Rés</a:t>
            </a:r>
            <a:r>
              <a:rPr lang="fr-FR" dirty="0"/>
              <a:t> Puebla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FR" dirty="0" err="1"/>
              <a:t>Mourmelon-le-grand</a:t>
            </a:r>
            <a:r>
              <a:rPr lang="fr-FR" dirty="0"/>
              <a:t> - 58b Rue CANROBERT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AEC444-603B-4F09-9A06-5917518DD901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056773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Arbre affaissé par un orage</a:t>
            </a:r>
          </a:p>
          <a:p>
            <a:r>
              <a:rPr lang="fr-FR" dirty="0"/>
              <a:t>Un des gamins du quartier enfoncé les dents de lait dans le crane, ils avaient du lui extraire il avait pas eu de dent pendant des années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AEC444-603B-4F09-9A06-5917518DD901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469140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Arbre affaissé par un orage</a:t>
            </a:r>
          </a:p>
          <a:p>
            <a:r>
              <a:rPr lang="fr-FR" dirty="0"/>
              <a:t>Un des gamins du quartier enfoncé les dents de lait dans le crane, ils avaient du lui extraire il avait pas eu de dent pendant des années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AEC444-603B-4F09-9A06-5917518DD901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634483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Arbre affaissé par un orage</a:t>
            </a:r>
          </a:p>
          <a:p>
            <a:r>
              <a:rPr lang="fr-FR" dirty="0"/>
              <a:t>Un des gamins du quartier enfoncé les dents de lait dans le crane, ils avaient du lui extraire il avait pas eu de dent pendant des années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AEC444-603B-4F09-9A06-5917518DD901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271321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Arbre affaissé par un orage</a:t>
            </a:r>
          </a:p>
          <a:p>
            <a:r>
              <a:rPr lang="fr-FR" dirty="0"/>
              <a:t>Un des gamins du quartier enfoncé les dents de lait dans le crane, ils avaient du lui extraire il avait pas eu de dent pendant des années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AEC444-603B-4F09-9A06-5917518DD901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69554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fr-FR" dirty="0"/>
              <a:t>Chalon en champagne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FR" dirty="0" err="1"/>
              <a:t>Mourmelon-le-grand</a:t>
            </a:r>
            <a:r>
              <a:rPr lang="fr-FR" dirty="0"/>
              <a:t> - 56 </a:t>
            </a:r>
            <a:r>
              <a:rPr lang="fr-FR" dirty="0" err="1"/>
              <a:t>Rés</a:t>
            </a:r>
            <a:r>
              <a:rPr lang="fr-FR" dirty="0"/>
              <a:t> Puebla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FR" dirty="0" err="1"/>
              <a:t>Mourmelon-le-grand</a:t>
            </a:r>
            <a:r>
              <a:rPr lang="fr-FR" dirty="0"/>
              <a:t> - 58b Rue CANROBERT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AEC444-603B-4F09-9A06-5917518DD901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166461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Elle concerne la disparition dans les années 1980 de huit jeunes gens, principalement des </a:t>
            </a:r>
            <a:r>
              <a:rPr lang="fr-FR" b="0" i="0" u="none" strike="noStrike" dirty="0">
                <a:solidFill>
                  <a:srgbClr val="3366CC"/>
                </a:solidFill>
                <a:effectLst/>
                <a:latin typeface="Arial" panose="020B0604020202020204" pitchFamily="34" charset="0"/>
                <a:hlinkClick r:id="rId3" tooltip="Conscrit"/>
              </a:rPr>
              <a:t>appelés du contingent</a:t>
            </a:r>
            <a:r>
              <a:rPr lang="fr-FR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, qui avaient fait de l’auto-stop à proximité du </a:t>
            </a:r>
            <a:r>
              <a:rPr lang="fr-FR" b="0" i="0" u="none" strike="noStrike" dirty="0">
                <a:solidFill>
                  <a:srgbClr val="3366CC"/>
                </a:solidFill>
                <a:effectLst/>
                <a:latin typeface="Arial" panose="020B0604020202020204" pitchFamily="34" charset="0"/>
                <a:hlinkClick r:id="rId4" tooltip="Camp de Châlons"/>
              </a:rPr>
              <a:t>camp militaire de Mourmelon</a:t>
            </a:r>
            <a:r>
              <a:rPr lang="fr-FR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, dans la </a:t>
            </a:r>
            <a:r>
              <a:rPr lang="fr-FR" b="0" i="0" u="none" strike="noStrike" dirty="0">
                <a:solidFill>
                  <a:srgbClr val="3366CC"/>
                </a:solidFill>
                <a:effectLst/>
                <a:latin typeface="Arial" panose="020B0604020202020204" pitchFamily="34" charset="0"/>
                <a:hlinkClick r:id="rId5" tooltip="Marne (département)"/>
              </a:rPr>
              <a:t>Marne</a:t>
            </a:r>
            <a:r>
              <a:rPr lang="fr-FR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. La séquestration et le viol en 1988 en </a:t>
            </a:r>
            <a:r>
              <a:rPr lang="fr-FR" b="0" i="0" u="none" strike="noStrike" dirty="0">
                <a:solidFill>
                  <a:srgbClr val="3366CC"/>
                </a:solidFill>
                <a:effectLst/>
                <a:latin typeface="Arial" panose="020B0604020202020204" pitchFamily="34" charset="0"/>
                <a:hlinkClick r:id="rId6" tooltip="Saône-et-Loire"/>
              </a:rPr>
              <a:t>Saône-et-Loire</a:t>
            </a:r>
            <a:r>
              <a:rPr lang="fr-FR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 d’un auto-stoppeur hongrois a permis aux enquêteurs d’être mis sur la piste du seul suspect identifié, l'adjudant-chef Pierre </a:t>
            </a:r>
            <a:r>
              <a:rPr lang="fr-FR" b="0" i="0" dirty="0" err="1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Chanal</a:t>
            </a:r>
            <a:r>
              <a:rPr lang="fr-FR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.</a:t>
            </a:r>
            <a:endParaRPr lang="en-US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AEC444-603B-4F09-9A06-5917518DD901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378234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fr-FR" dirty="0"/>
              <a:t>Chalon en champagne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FR" dirty="0" err="1"/>
              <a:t>Mourmelon-le-grand</a:t>
            </a:r>
            <a:r>
              <a:rPr lang="fr-FR" dirty="0"/>
              <a:t> - 56 </a:t>
            </a:r>
            <a:r>
              <a:rPr lang="fr-FR" dirty="0" err="1"/>
              <a:t>Rés</a:t>
            </a:r>
            <a:r>
              <a:rPr lang="fr-FR" dirty="0"/>
              <a:t> Puebla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FR" dirty="0" err="1"/>
              <a:t>Mourmelon-le-grand</a:t>
            </a:r>
            <a:r>
              <a:rPr lang="fr-FR" dirty="0"/>
              <a:t> - 58b Rue CANROBERT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AEC444-603B-4F09-9A06-5917518DD901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92383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"/>
          <p:cNvSpPr/>
          <p:nvPr/>
        </p:nvSpPr>
        <p:spPr bwMode="invGray">
          <a:xfrm>
            <a:off x="0" y="3936697"/>
            <a:ext cx="12192000" cy="21031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8201" y="4114800"/>
            <a:ext cx="10515598" cy="1158446"/>
          </a:xfrm>
        </p:spPr>
        <p:txBody>
          <a:bodyPr anchor="b">
            <a:normAutofit/>
          </a:bodyPr>
          <a:lstStyle>
            <a:lvl1pPr algn="l">
              <a:defRPr sz="52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38201" y="5338170"/>
            <a:ext cx="10515598" cy="474836"/>
          </a:xfrm>
        </p:spPr>
        <p:txBody>
          <a:bodyPr/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accent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630729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FE2824-C2A0-4931-BB32-60B24BDBB3CC}" type="datetimeFigureOut">
              <a:rPr lang="en-US" smtClean="0"/>
              <a:t>7/26/2023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333A4-2EF1-4B79-B68C-AB20E66B48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5576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ltGray">
          <a:xfrm>
            <a:off x="0" y="3276600"/>
            <a:ext cx="12192000" cy="276321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3429000"/>
            <a:ext cx="9601200" cy="1838519"/>
          </a:xfrm>
        </p:spPr>
        <p:txBody>
          <a:bodyPr anchor="b">
            <a:normAutofit/>
          </a:bodyPr>
          <a:lstStyle>
            <a:lvl1pPr>
              <a:defRPr sz="52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1248" y="5340096"/>
            <a:ext cx="9601200" cy="475488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17355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145224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029200" cy="435133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24600" y="1825625"/>
            <a:ext cx="5029200" cy="435133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FE2824-C2A0-4931-BB32-60B24BDBB3CC}" type="datetimeFigureOut">
              <a:rPr lang="en-US" smtClean="0"/>
              <a:t>7/26/2023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333A4-2EF1-4B79-B68C-AB20E66B48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3172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828800"/>
            <a:ext cx="5029200" cy="685800"/>
          </a:xfrm>
        </p:spPr>
        <p:txBody>
          <a:bodyPr anchor="ctr">
            <a:normAutofit/>
          </a:bodyPr>
          <a:lstStyle>
            <a:lvl1pPr marL="0" indent="0">
              <a:spcBef>
                <a:spcPts val="1000"/>
              </a:spcBef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14600"/>
            <a:ext cx="5029200" cy="3675063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26188" y="1828800"/>
            <a:ext cx="5029200" cy="685800"/>
          </a:xfrm>
        </p:spPr>
        <p:txBody>
          <a:bodyPr anchor="ctr">
            <a:normAutofit/>
          </a:bodyPr>
          <a:lstStyle>
            <a:lvl1pPr marL="0" indent="0">
              <a:spcBef>
                <a:spcPts val="1000"/>
              </a:spcBef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26188" y="2514600"/>
            <a:ext cx="5029200" cy="3675063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FE2824-C2A0-4931-BB32-60B24BDBB3CC}" type="datetimeFigureOut">
              <a:rPr lang="en-US" smtClean="0"/>
              <a:t>7/26/2023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333A4-2EF1-4B79-B68C-AB20E66B48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7994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FE2824-C2A0-4931-BB32-60B24BDBB3CC}" type="datetimeFigureOut">
              <a:rPr lang="en-US" smtClean="0"/>
              <a:t>7/26/2023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333A4-2EF1-4B79-B68C-AB20E66B48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6345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FE2824-C2A0-4931-BB32-60B24BDBB3CC}" type="datetimeFigureOut">
              <a:rPr lang="en-US" smtClean="0"/>
              <a:t>7/26/2023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333A4-2EF1-4B79-B68C-AB20E66B48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7301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24800" y="1524000"/>
            <a:ext cx="3429000" cy="1905000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400800" cy="52578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924800" y="3581400"/>
            <a:ext cx="3429000" cy="1828800"/>
          </a:xfrm>
        </p:spPr>
        <p:txBody>
          <a:bodyPr/>
          <a:lstStyle>
            <a:lvl1pPr marL="0" indent="0">
              <a:spcBef>
                <a:spcPts val="10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FE2824-C2A0-4931-BB32-60B24BDBB3CC}" type="datetimeFigureOut">
              <a:rPr lang="en-US" smtClean="0"/>
              <a:t>7/26/2023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333A4-2EF1-4B79-B68C-AB20E66B48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8961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24800" y="1527048"/>
            <a:ext cx="3429000" cy="1901952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 descr="An empty placeholder to add an image. Click on the placeholder and select the image that you wish to add"/>
          <p:cNvSpPr>
            <a:spLocks noGrp="1"/>
          </p:cNvSpPr>
          <p:nvPr>
            <p:ph type="pic" idx="1"/>
          </p:nvPr>
        </p:nvSpPr>
        <p:spPr>
          <a:xfrm>
            <a:off x="838198" y="685800"/>
            <a:ext cx="6400800" cy="5257800"/>
          </a:xfrm>
        </p:spPr>
        <p:txBody>
          <a:bodyPr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924800" y="3581400"/>
            <a:ext cx="3428999" cy="1828800"/>
          </a:xfrm>
        </p:spPr>
        <p:txBody>
          <a:bodyPr/>
          <a:lstStyle>
            <a:lvl1pPr marL="0" indent="0">
              <a:spcBef>
                <a:spcPts val="10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FE2824-C2A0-4931-BB32-60B24BDBB3CC}" type="datetimeFigureOut">
              <a:rPr lang="en-US" smtClean="0"/>
              <a:t>7/26/2023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333A4-2EF1-4B79-B68C-AB20E66B48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5279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FE2824-C2A0-4931-BB32-60B24BDBB3CC}" type="datetimeFigureOut">
              <a:rPr lang="en-US" smtClean="0"/>
              <a:t>7/26/2023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333A4-2EF1-4B79-B68C-AB20E66B48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7557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41693" y="365125"/>
            <a:ext cx="1600200" cy="5811838"/>
          </a:xfrm>
        </p:spPr>
        <p:txBody>
          <a:bodyPr vert="eaVert"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85344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FE2824-C2A0-4931-BB32-60B24BDBB3CC}" type="datetimeFigureOut">
              <a:rPr lang="en-US" smtClean="0"/>
              <a:t>7/26/2023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333A4-2EF1-4B79-B68C-AB20E66B48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0254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 bwMode="invGray">
          <a:xfrm>
            <a:off x="0" y="6492239"/>
            <a:ext cx="12188825" cy="36576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14522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381000" y="6549715"/>
            <a:ext cx="8442158" cy="2292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bg1">
                    <a:lumMod val="40000"/>
                    <a:lumOff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Date Placeholder 4"/>
          <p:cNvSpPr>
            <a:spLocks noGrp="1"/>
          </p:cNvSpPr>
          <p:nvPr>
            <p:ph type="dt" sz="half" idx="2"/>
          </p:nvPr>
        </p:nvSpPr>
        <p:spPr>
          <a:xfrm>
            <a:off x="9685939" y="6549715"/>
            <a:ext cx="1667860" cy="2292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bg1">
                    <a:lumMod val="40000"/>
                    <a:lumOff val="60000"/>
                  </a:schemeClr>
                </a:solidFill>
              </a:defRPr>
            </a:lvl1pPr>
          </a:lstStyle>
          <a:p>
            <a:fld id="{B0FE2824-C2A0-4931-BB32-60B24BDBB3CC}" type="datetimeFigureOut">
              <a:rPr lang="en-US" smtClean="0"/>
              <a:pPr/>
              <a:t>7/26/2023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53799" y="6549715"/>
            <a:ext cx="446361" cy="2292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bg1">
                    <a:lumMod val="40000"/>
                    <a:lumOff val="60000"/>
                  </a:schemeClr>
                </a:solidFill>
              </a:defRPr>
            </a:lvl1pPr>
          </a:lstStyle>
          <a:p>
            <a:fld id="{B13333A4-2EF1-4B79-B68C-AB20E66B482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587165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800"/>
        </a:spcBef>
        <a:buClr>
          <a:schemeClr val="accent1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90000"/>
        </a:lnSpc>
        <a:spcBef>
          <a:spcPts val="1000"/>
        </a:spcBef>
        <a:buClr>
          <a:schemeClr val="accent1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60020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82880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840" userDrawn="1">
          <p15:clr>
            <a:srgbClr val="F26B43"/>
          </p15:clr>
        </p15:guide>
        <p15:guide id="2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4"/><Relationship Id="rId1" Type="http://schemas.openxmlformats.org/officeDocument/2006/relationships/video" Target="NULL" TargetMode="Externa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5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gif"/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18.jpeg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17.jpeg"/><Relationship Id="rId5" Type="http://schemas.openxmlformats.org/officeDocument/2006/relationships/image" Target="../media/image16.png"/><Relationship Id="rId4" Type="http://schemas.openxmlformats.org/officeDocument/2006/relationships/notesSlide" Target="../notesSlides/notesSlide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image" Target="../media/image20.gif"/><Relationship Id="rId5" Type="http://schemas.openxmlformats.org/officeDocument/2006/relationships/image" Target="../media/image16.png"/><Relationship Id="rId4" Type="http://schemas.openxmlformats.org/officeDocument/2006/relationships/notesSlide" Target="../notesSlides/notesSlide1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6" Type="http://schemas.openxmlformats.org/officeDocument/2006/relationships/image" Target="../media/image21.gif"/><Relationship Id="rId5" Type="http://schemas.openxmlformats.org/officeDocument/2006/relationships/image" Target="../media/image16.png"/><Relationship Id="rId4" Type="http://schemas.openxmlformats.org/officeDocument/2006/relationships/notesSlide" Target="../notesSlides/notesSlide1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s://fr.wikipedia.org/wiki/Organisation_juridictionnelle_(France)" TargetMode="External"/><Relationship Id="rId2" Type="http://schemas.openxmlformats.org/officeDocument/2006/relationships/hyperlink" Target="https://fr.wikipedia.org/wiki/Affaire_d%27Outreau" TargetMode="External"/><Relationship Id="rId1" Type="http://schemas.openxmlformats.org/officeDocument/2006/relationships/slideLayout" Target="../slideLayouts/slideLayout8.xml"/><Relationship Id="rId4" Type="http://schemas.openxmlformats.org/officeDocument/2006/relationships/hyperlink" Target="https://fr.wikipedia.org/wiki/Affaire_des_disparus_de_Mourmelon#cite_note-Tourancheau2006-1" TargetMode="Externa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23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9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/>
              <a:t>Mourmelon-le-Grand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FR" dirty="0"/>
              <a:t>U</a:t>
            </a:r>
            <a:r>
              <a:rPr lang="en-US" dirty="0"/>
              <a:t>ne presentation </a:t>
            </a:r>
            <a:r>
              <a:rPr lang="en-US" dirty="0" err="1"/>
              <a:t>succinte</a:t>
            </a:r>
            <a:r>
              <a:rPr lang="en-US" dirty="0"/>
              <a:t> </a:t>
            </a:r>
            <a:r>
              <a:rPr lang="en-US" dirty="0" err="1"/>
              <a:t>d’une</a:t>
            </a:r>
            <a:r>
              <a:rPr lang="en-US" dirty="0"/>
              <a:t> </a:t>
            </a:r>
            <a:r>
              <a:rPr lang="en-US" dirty="0" err="1"/>
              <a:t>ville</a:t>
            </a:r>
            <a:r>
              <a:rPr lang="en-US" dirty="0"/>
              <a:t> qui </a:t>
            </a:r>
            <a:r>
              <a:rPr lang="en-US" dirty="0" err="1"/>
              <a:t>essaye</a:t>
            </a:r>
            <a:r>
              <a:rPr lang="en-US" dirty="0"/>
              <a:t> dur</a:t>
            </a:r>
          </a:p>
        </p:txBody>
      </p:sp>
    </p:spTree>
    <p:extLst>
      <p:ext uri="{BB962C8B-B14F-4D97-AF65-F5344CB8AC3E}">
        <p14:creationId xmlns:p14="http://schemas.microsoft.com/office/powerpoint/2010/main" val="2142729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Table des matières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Histoire</a:t>
            </a:r>
            <a:r>
              <a:rPr lang="en-US" dirty="0"/>
              <a:t> de la </a:t>
            </a:r>
            <a:r>
              <a:rPr lang="en-US" dirty="0" err="1"/>
              <a:t>ville</a:t>
            </a:r>
            <a:endParaRPr lang="en-US" dirty="0"/>
          </a:p>
          <a:p>
            <a:r>
              <a:rPr lang="en-US" dirty="0" err="1"/>
              <a:t>Histoire</a:t>
            </a:r>
            <a:r>
              <a:rPr lang="en-US" dirty="0"/>
              <a:t> </a:t>
            </a:r>
            <a:r>
              <a:rPr lang="en-US" dirty="0" err="1"/>
              <a:t>personnelle</a:t>
            </a:r>
            <a:endParaRPr lang="en-US" dirty="0"/>
          </a:p>
          <a:p>
            <a:r>
              <a:rPr lang="en-US" dirty="0" err="1"/>
              <a:t>L’apocalypse</a:t>
            </a:r>
            <a:endParaRPr lang="en-US" dirty="0"/>
          </a:p>
          <a:p>
            <a:r>
              <a:rPr lang="en-US" dirty="0"/>
              <a:t>Les </a:t>
            </a:r>
            <a:r>
              <a:rPr lang="en-US" dirty="0" err="1"/>
              <a:t>disparus</a:t>
            </a:r>
            <a:r>
              <a:rPr lang="en-US" dirty="0"/>
              <a:t> de </a:t>
            </a:r>
            <a:r>
              <a:rPr lang="en-US" dirty="0" err="1"/>
              <a:t>Mourmelon</a:t>
            </a:r>
            <a:endParaRPr lang="en-US" dirty="0"/>
          </a:p>
          <a:p>
            <a:r>
              <a:rPr lang="en-US" dirty="0"/>
              <a:t>Crime </a:t>
            </a:r>
            <a:r>
              <a:rPr lang="en-US" dirty="0" err="1"/>
              <a:t>passionel</a:t>
            </a:r>
            <a:endParaRPr lang="en-US" dirty="0"/>
          </a:p>
          <a:p>
            <a:r>
              <a:rPr lang="en-US" dirty="0"/>
              <a:t>Conclusion</a:t>
            </a:r>
          </a:p>
        </p:txBody>
      </p:sp>
      <p:pic>
        <p:nvPicPr>
          <p:cNvPr id="4" name="Google Earth - Google Chrome 2023-07-26 19-37-11">
            <a:hlinkClick r:id="" action="ppaction://media"/>
            <a:extLst>
              <a:ext uri="{FF2B5EF4-FFF2-40B4-BE49-F238E27FC236}">
                <a16:creationId xmlns:a16="http://schemas.microsoft.com/office/drawing/2014/main" id="{299B7E06-B274-FD22-7E15-AD8B2DAF429D}"/>
              </a:ext>
            </a:extLst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6165"/>
                </p14:media>
              </p:ext>
            </p:extLst>
          </p:nvPr>
        </p:nvPicPr>
        <p:blipFill rotWithShape="1">
          <a:blip r:embed="rId4"/>
          <a:srcRect l="24375" t="11027"/>
          <a:stretch/>
        </p:blipFill>
        <p:spPr>
          <a:xfrm>
            <a:off x="4724400" y="1396387"/>
            <a:ext cx="6864288" cy="4424913"/>
          </a:xfrm>
          <a:prstGeom prst="roundRect">
            <a:avLst>
              <a:gd name="adj" fmla="val 5783"/>
            </a:avLst>
          </a:prstGeom>
          <a:ln>
            <a:noFill/>
          </a:ln>
          <a:effectLst/>
          <a:scene3d>
            <a:camera prst="perspectiveRelaxed" fov="3600000">
              <a:rot lat="21000000" lon="1140000" rev="21240000"/>
            </a:camera>
            <a:lightRig rig="twoPt" dir="t">
              <a:rot lat="0" lon="0" rev="10200000"/>
            </a:lightRig>
          </a:scene3d>
          <a:sp3d contourW="6350">
            <a:bevelT w="165100" h="317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6821952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940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38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  <p:bldLst>
      <p:bldP spid="3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Histoire</a:t>
            </a:r>
            <a:r>
              <a:rPr lang="en-US" dirty="0"/>
              <a:t> de la </a:t>
            </a:r>
            <a:r>
              <a:rPr lang="en-US" dirty="0" err="1"/>
              <a:t>ville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fr-FR" dirty="0">
                <a:latin typeface="Batang" panose="020B0503020000020004" pitchFamily="18" charset="-127"/>
                <a:ea typeface="Batang" panose="020B0503020000020004" pitchFamily="18" charset="-127"/>
                <a:cs typeface="Aharoni" panose="02010803020104030203" pitchFamily="2" charset="-79"/>
              </a:rPr>
              <a:t>« Un passé riche, un avenir grandiose : Bienvenue à Mourmelon-le-Grand ! »</a:t>
            </a:r>
          </a:p>
          <a:p>
            <a:r>
              <a:rPr lang="fr-FR" dirty="0">
                <a:latin typeface="Batang" panose="020B0503020000020004" pitchFamily="18" charset="-127"/>
                <a:ea typeface="Batang" panose="020B0503020000020004" pitchFamily="18" charset="-127"/>
                <a:cs typeface="Aharoni" panose="02010803020104030203" pitchFamily="2" charset="-79"/>
              </a:rPr>
              <a:t>- </a:t>
            </a:r>
            <a:r>
              <a:rPr lang="fr-FR" dirty="0" err="1">
                <a:latin typeface="Batang" panose="020B0503020000020004" pitchFamily="18" charset="-127"/>
                <a:ea typeface="Batang" panose="020B0503020000020004" pitchFamily="18" charset="-127"/>
                <a:cs typeface="Aharoni" panose="02010803020104030203" pitchFamily="2" charset="-79"/>
              </a:rPr>
              <a:t>ChatGPT</a:t>
            </a:r>
            <a:r>
              <a:rPr lang="fr-FR" dirty="0">
                <a:latin typeface="Batang" panose="020B0503020000020004" pitchFamily="18" charset="-127"/>
                <a:ea typeface="Batang" panose="020B0503020000020004" pitchFamily="18" charset="-127"/>
                <a:cs typeface="Aharoni" panose="02010803020104030203" pitchFamily="2" charset="-79"/>
              </a:rPr>
              <a:t>, circa hier</a:t>
            </a:r>
            <a:endParaRPr lang="en-US" dirty="0">
              <a:latin typeface="Batang" panose="020B0503020000020004" pitchFamily="18" charset="-127"/>
              <a:ea typeface="Batang" panose="020B0503020000020004" pitchFamily="18" charset="-127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7837960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Origine</a:t>
            </a:r>
            <a:r>
              <a:rPr lang="en-US" dirty="0"/>
              <a:t> du nom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B383E96-2C66-8DD1-B574-D6FB92103677}"/>
              </a:ext>
            </a:extLst>
          </p:cNvPr>
          <p:cNvSpPr txBox="1"/>
          <p:nvPr/>
        </p:nvSpPr>
        <p:spPr>
          <a:xfrm>
            <a:off x="792481" y="1828800"/>
            <a:ext cx="941831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fr-FR" sz="3600" dirty="0"/>
              <a:t>1100 </a:t>
            </a:r>
            <a:r>
              <a:rPr lang="fr-FR" sz="3600" dirty="0">
                <a:sym typeface="Wingdings" panose="05000000000000000000" pitchFamily="2" charset="2"/>
              </a:rPr>
              <a:t> </a:t>
            </a:r>
            <a:r>
              <a:rPr lang="fr-FR" sz="3600" dirty="0" err="1"/>
              <a:t>Mormero</a:t>
            </a:r>
            <a:endParaRPr lang="fr-FR" sz="3600" dirty="0">
              <a:sym typeface="Wingdings" panose="05000000000000000000" pitchFamily="2" charset="2"/>
            </a:endParaRPr>
          </a:p>
          <a:p>
            <a:pPr marL="285750" indent="-285750">
              <a:buFontTx/>
              <a:buChar char="-"/>
            </a:pPr>
            <a:r>
              <a:rPr lang="fr-FR" sz="3600" dirty="0">
                <a:sym typeface="Wingdings" panose="05000000000000000000" pitchFamily="2" charset="2"/>
              </a:rPr>
              <a:t>1123  </a:t>
            </a:r>
            <a:r>
              <a:rPr lang="fr-FR" sz="3600" dirty="0" err="1">
                <a:sym typeface="Wingdings" panose="05000000000000000000" pitchFamily="2" charset="2"/>
              </a:rPr>
              <a:t>Mormoreium</a:t>
            </a:r>
            <a:r>
              <a:rPr lang="fr-FR" sz="3600" dirty="0">
                <a:sym typeface="Wingdings" panose="05000000000000000000" pitchFamily="2" charset="2"/>
              </a:rPr>
              <a:t> major</a:t>
            </a:r>
          </a:p>
          <a:p>
            <a:pPr marL="285750" indent="-285750">
              <a:buFontTx/>
              <a:buChar char="-"/>
            </a:pPr>
            <a:r>
              <a:rPr lang="fr-FR" sz="3600" dirty="0">
                <a:sym typeface="Wingdings" panose="05000000000000000000" pitchFamily="2" charset="2"/>
              </a:rPr>
              <a:t>1145  </a:t>
            </a:r>
            <a:r>
              <a:rPr lang="fr-FR" sz="3600" dirty="0" err="1">
                <a:sym typeface="Wingdings" panose="05000000000000000000" pitchFamily="2" charset="2"/>
              </a:rPr>
              <a:t>Murmerio</a:t>
            </a:r>
            <a:endParaRPr lang="fr-FR" sz="3600" dirty="0">
              <a:sym typeface="Wingdings" panose="05000000000000000000" pitchFamily="2" charset="2"/>
            </a:endParaRPr>
          </a:p>
          <a:p>
            <a:pPr marL="285750" indent="-285750">
              <a:buFontTx/>
              <a:buChar char="-"/>
            </a:pPr>
            <a:r>
              <a:rPr lang="fr-FR" sz="3600" dirty="0">
                <a:sym typeface="Wingdings" panose="05000000000000000000" pitchFamily="2" charset="2"/>
              </a:rPr>
              <a:t>1178  Vila qua </a:t>
            </a:r>
            <a:r>
              <a:rPr lang="fr-FR" sz="3600" dirty="0" err="1">
                <a:sym typeface="Wingdings" panose="05000000000000000000" pitchFamily="2" charset="2"/>
              </a:rPr>
              <a:t>vocatum</a:t>
            </a:r>
            <a:r>
              <a:rPr lang="fr-FR" sz="3600" dirty="0">
                <a:sym typeface="Wingdings" panose="05000000000000000000" pitchFamily="2" charset="2"/>
              </a:rPr>
              <a:t> </a:t>
            </a:r>
            <a:r>
              <a:rPr lang="fr-FR" sz="3600" dirty="0" err="1">
                <a:sym typeface="Wingdings" panose="05000000000000000000" pitchFamily="2" charset="2"/>
              </a:rPr>
              <a:t>Murmerona</a:t>
            </a:r>
            <a:endParaRPr lang="fr-FR" sz="3600" dirty="0">
              <a:sym typeface="Wingdings" panose="05000000000000000000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2935488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Origine</a:t>
            </a:r>
            <a:r>
              <a:rPr lang="en-US" dirty="0"/>
              <a:t> du nom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B383E96-2C66-8DD1-B574-D6FB92103677}"/>
              </a:ext>
            </a:extLst>
          </p:cNvPr>
          <p:cNvSpPr txBox="1"/>
          <p:nvPr/>
        </p:nvSpPr>
        <p:spPr>
          <a:xfrm>
            <a:off x="792481" y="1828800"/>
            <a:ext cx="9418319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endParaRPr lang="fr-FR" sz="3600" dirty="0">
              <a:sym typeface="Wingdings" panose="05000000000000000000" pitchFamily="2" charset="2"/>
            </a:endParaRPr>
          </a:p>
          <a:p>
            <a:pPr marL="285750" indent="-285750">
              <a:buFontTx/>
              <a:buChar char="-"/>
            </a:pPr>
            <a:r>
              <a:rPr lang="fr-FR" sz="3600" dirty="0">
                <a:sym typeface="Wingdings" panose="05000000000000000000" pitchFamily="2" charset="2"/>
              </a:rPr>
              <a:t>Ancien  Un moulin près du « </a:t>
            </a:r>
            <a:r>
              <a:rPr lang="fr-FR" sz="3600" dirty="0" err="1">
                <a:sym typeface="Wingdings" panose="05000000000000000000" pitchFamily="2" charset="2"/>
              </a:rPr>
              <a:t>Cheneu</a:t>
            </a:r>
            <a:r>
              <a:rPr lang="fr-FR" sz="3600" dirty="0">
                <a:sym typeface="Wingdings" panose="05000000000000000000" pitchFamily="2" charset="2"/>
              </a:rPr>
              <a:t> », le moulin Bayard</a:t>
            </a:r>
          </a:p>
          <a:p>
            <a:pPr marL="285750" indent="-285750">
              <a:buFontTx/>
              <a:buChar char="-"/>
            </a:pPr>
            <a:endParaRPr lang="fr-FR" sz="3600" dirty="0">
              <a:sym typeface="Wingdings" panose="05000000000000000000" pitchFamily="2" charset="2"/>
            </a:endParaRPr>
          </a:p>
          <a:p>
            <a:pPr marL="571500" indent="-571500">
              <a:buFontTx/>
              <a:buChar char="-"/>
            </a:pPr>
            <a:r>
              <a:rPr lang="fr-FR" sz="3600" dirty="0">
                <a:sym typeface="Wingdings" panose="05000000000000000000" pitchFamily="2" charset="2"/>
              </a:rPr>
              <a:t>Possible  Bruit de l’eau sur les pâles</a:t>
            </a:r>
          </a:p>
          <a:p>
            <a:pPr marL="571500" indent="-571500">
              <a:buFontTx/>
              <a:buChar char="-"/>
            </a:pPr>
            <a:endParaRPr lang="fr-FR" sz="3600" dirty="0">
              <a:sym typeface="Wingdings" panose="05000000000000000000" pitchFamily="2" charset="2"/>
            </a:endParaRPr>
          </a:p>
          <a:p>
            <a:pPr marL="571500" indent="-571500">
              <a:buFontTx/>
              <a:buChar char="-"/>
            </a:pPr>
            <a:r>
              <a:rPr lang="fr-FR" sz="3600" dirty="0">
                <a:sym typeface="Wingdings" panose="05000000000000000000" pitchFamily="2" charset="2"/>
              </a:rPr>
              <a:t>Révolution  Mourmelon-le-Grand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6405498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9FD0DC-1241-A633-BEDB-6E6C90F566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Utilité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2A8E29-2CBC-4567-A882-A1B309ADBF7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4FD5A00-9AB3-28E1-B6E8-801F77F3C8DC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1819C1B-9AF3-17EA-2769-4BD6403F7D1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962C3A4-8875-F53F-4738-5FA92407F0FD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5C81208-16E2-45D3-5D8B-8073C7AE12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73941" y="920149"/>
            <a:ext cx="8508459" cy="5269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9841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9FD0DC-1241-A633-BEDB-6E6C90F566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Utilité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2A8E29-2CBC-4567-A882-A1B309ADBF7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4FD5A00-9AB3-28E1-B6E8-801F77F3C8DC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1819C1B-9AF3-17EA-2769-4BD6403F7D1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962C3A4-8875-F53F-4738-5FA92407F0FD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328A2F9-9D48-79E8-FAFF-F6CAA23226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23682" y="937738"/>
            <a:ext cx="8558718" cy="53006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344200"/>
      </p:ext>
    </p:extLst>
  </p:cSld>
  <p:clrMapOvr>
    <a:masterClrMapping/>
  </p:clrMapOvr>
  <p:transition spd="slow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9FD0DC-1241-A633-BEDB-6E6C90F566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Utilité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2A8E29-2CBC-4567-A882-A1B309ADBF7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4FD5A00-9AB3-28E1-B6E8-801F77F3C8DC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1819C1B-9AF3-17EA-2769-4BD6403F7D1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962C3A4-8875-F53F-4738-5FA92407F0FD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4EF4AA1-6ED9-30ED-768E-059B09AD67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4200" y="937738"/>
            <a:ext cx="8608977" cy="5331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4874244"/>
      </p:ext>
    </p:extLst>
  </p:cSld>
  <p:clrMapOvr>
    <a:masterClrMapping/>
  </p:clrMapOvr>
  <p:transition spd="slow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4F4595-333D-6D26-78BC-A7FE174ECC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DBC5349-A04B-E8DE-B414-DDAE7D190B8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0CE17D6-5D91-C866-F3CC-DDA1D6399D2C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73F45C1-A4A5-9956-A116-119F76C3C90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65EE48D-1C33-3529-ADEE-AE72E3E27640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F993188-EE51-CB27-415C-0BD9C7673D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2361" y="1295102"/>
            <a:ext cx="9507277" cy="4267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22648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4765A8-62C5-40F0-76D9-809F384577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2A4959-94D7-7562-70C2-F6C57324B00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61249C5-97F9-D69A-BDB8-A53C2CC86DE1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B01F699-C827-0F26-5538-C50AFDD1FC5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FD588A0-F353-0CA9-587D-C48DBA296443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049D154-D15F-8A4B-3E96-5C7AF6B70E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1352" y="391290"/>
            <a:ext cx="8149296" cy="58549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1968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50FA51-36BC-F3BF-E422-425A47245C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B02A6B6-7E1F-CC7F-84DD-25D53A126E0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FC48E12-BB49-2B28-85AC-1355A7DF9182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6B2BF3C-74BF-75CB-D8E9-EB8B438482F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D9355E1-0ED3-CC41-53B2-293939E93026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947A616-318E-1897-57EF-5B9897A5D2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4583" y="1077174"/>
            <a:ext cx="10311411" cy="4703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33752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window dir="vert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Histoire</a:t>
            </a:r>
            <a:r>
              <a:rPr lang="en-US" dirty="0"/>
              <a:t> </a:t>
            </a:r>
            <a:r>
              <a:rPr lang="en-US" dirty="0" err="1"/>
              <a:t>personelle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fr-FR" dirty="0">
                <a:latin typeface="Batang" panose="020B0503020000020004" pitchFamily="18" charset="-127"/>
                <a:ea typeface="Batang" panose="020B0503020000020004" pitchFamily="18" charset="-127"/>
                <a:cs typeface="Aharoni" panose="02010803020104030203" pitchFamily="2" charset="-79"/>
              </a:rPr>
              <a:t>« C’était les années tranquilles »</a:t>
            </a:r>
          </a:p>
          <a:p>
            <a:r>
              <a:rPr lang="fr-FR" dirty="0">
                <a:latin typeface="Batang" panose="020B0503020000020004" pitchFamily="18" charset="-127"/>
                <a:ea typeface="Batang" panose="020B0503020000020004" pitchFamily="18" charset="-127"/>
                <a:cs typeface="Aharoni" panose="02010803020104030203" pitchFamily="2" charset="-79"/>
              </a:rPr>
              <a:t>- Maman, circa hier</a:t>
            </a:r>
            <a:endParaRPr lang="en-US" dirty="0">
              <a:latin typeface="Batang" panose="020B0503020000020004" pitchFamily="18" charset="-127"/>
              <a:ea typeface="Batang" panose="020B0503020000020004" pitchFamily="18" charset="-127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9274681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racture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Add a Slide Title - 2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98A24CB-ACCE-7611-6ADA-3693D873B1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0961" y="0"/>
            <a:ext cx="831007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7061768"/>
      </p:ext>
    </p:extLst>
  </p:cSld>
  <p:clrMapOvr>
    <a:masterClrMapping/>
  </p:clrMapOvr>
  <p:transition spd="med">
    <p:pull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Add a Slide Title - 2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7EF4459-50BF-08C8-5C44-7355514B63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695" y="0"/>
            <a:ext cx="1089261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686276"/>
      </p:ext>
    </p:extLst>
  </p:cSld>
  <p:clrMapOvr>
    <a:masterClrMapping/>
  </p:clrMapOvr>
  <p:transition spd="med">
    <p:pull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552203-A803-026C-CE33-296B67C90E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1E027B-9DE4-17E9-B890-A534F7549D6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4D463EF-851F-E704-A107-8F5FD33778B7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5EF9EE8-A7BB-ADE1-76C1-14AAC35FA57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6588055-235A-DA4B-A638-7725FC5CCD15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58E354B-1B48-948C-0BE9-FFCCAC5D74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9276" y="0"/>
            <a:ext cx="985344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5435314"/>
      </p:ext>
    </p:extLst>
  </p:cSld>
  <p:clrMapOvr>
    <a:masterClrMapping/>
  </p:clrMapOvr>
  <p:transition spd="med">
    <p:pull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FE445C82-1DC8-059F-F45E-CB48594D40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695" y="0"/>
            <a:ext cx="1089261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Add a Slide Title - 2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 flipV="1">
            <a:off x="1295400" y="6189663"/>
            <a:ext cx="2667000" cy="592137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80A9D83C-9984-3C05-4D8A-47F59BD3B756}"/>
              </a:ext>
            </a:extLst>
          </p:cNvPr>
          <p:cNvSpPr/>
          <p:nvPr/>
        </p:nvSpPr>
        <p:spPr>
          <a:xfrm>
            <a:off x="5562600" y="1219200"/>
            <a:ext cx="228600" cy="2286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0D62EA82-CF88-BD58-CAD9-B0D1BB7B51E3}"/>
              </a:ext>
            </a:extLst>
          </p:cNvPr>
          <p:cNvSpPr/>
          <p:nvPr/>
        </p:nvSpPr>
        <p:spPr>
          <a:xfrm>
            <a:off x="5886450" y="3276600"/>
            <a:ext cx="419100" cy="424147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B3C4CD02-6F6A-DE83-FDCB-ECB2E60F5BE1}"/>
              </a:ext>
            </a:extLst>
          </p:cNvPr>
          <p:cNvSpPr/>
          <p:nvPr/>
        </p:nvSpPr>
        <p:spPr>
          <a:xfrm>
            <a:off x="5470525" y="3886200"/>
            <a:ext cx="320675" cy="29797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7736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1 le label ville 4 fleurs entree de ville">
            <a:extLst>
              <a:ext uri="{FF2B5EF4-FFF2-40B4-BE49-F238E27FC236}">
                <a16:creationId xmlns:a16="http://schemas.microsoft.com/office/drawing/2014/main" id="{0459960D-BFBE-B037-1FD8-8FCA142B33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295400"/>
            <a:ext cx="12102353" cy="411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94395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Apocalypse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fr-FR" dirty="0">
                <a:latin typeface="Batang" panose="020B0503020000020004" pitchFamily="18" charset="-127"/>
                <a:ea typeface="Batang" panose="020B0503020000020004" pitchFamily="18" charset="-127"/>
                <a:cs typeface="Aharoni" panose="02010803020104030203" pitchFamily="2" charset="-79"/>
              </a:rPr>
              <a:t>«</a:t>
            </a:r>
            <a:r>
              <a:rPr lang="fr-FR" b="1" i="0" dirty="0">
                <a:solidFill>
                  <a:srgbClr val="404040"/>
                </a:solidFill>
                <a:effectLst/>
                <a:latin typeface="Source Serif Pro" panose="02040603050405020204" pitchFamily="18" charset="0"/>
              </a:rPr>
              <a:t>Aujourd’hui certains paysages en portent encore les stigmates</a:t>
            </a:r>
            <a:r>
              <a:rPr lang="fr-FR" dirty="0">
                <a:latin typeface="Batang" panose="020B0503020000020004" pitchFamily="18" charset="-127"/>
                <a:ea typeface="Batang" panose="020B0503020000020004" pitchFamily="18" charset="-127"/>
                <a:cs typeface="Aharoni" panose="02010803020104030203" pitchFamily="2" charset="-79"/>
              </a:rPr>
              <a:t>»</a:t>
            </a:r>
          </a:p>
          <a:p>
            <a:r>
              <a:rPr lang="fr-FR" dirty="0">
                <a:latin typeface="Batang" panose="020B0503020000020004" pitchFamily="18" charset="-127"/>
                <a:ea typeface="Batang" panose="020B0503020000020004" pitchFamily="18" charset="-127"/>
                <a:cs typeface="Aharoni" panose="02010803020104030203" pitchFamily="2" charset="-79"/>
              </a:rPr>
              <a:t>- ONF, 2019</a:t>
            </a:r>
            <a:endParaRPr lang="en-US" dirty="0">
              <a:latin typeface="Batang" panose="020B0503020000020004" pitchFamily="18" charset="-127"/>
              <a:ea typeface="Batang" panose="020B0503020000020004" pitchFamily="18" charset="-127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9066251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“La </a:t>
            </a:r>
            <a:r>
              <a:rPr lang="en-US" dirty="0" err="1"/>
              <a:t>tempête</a:t>
            </a:r>
            <a:r>
              <a:rPr lang="en-US" dirty="0"/>
              <a:t> du siècle”</a:t>
            </a:r>
          </a:p>
        </p:txBody>
      </p:sp>
      <p:pic>
        <p:nvPicPr>
          <p:cNvPr id="1028" name="Picture 4" descr="Actualité Météo : Tempêtes du siècle : en décembre 1999, Lothar et Martin  dévastaient la France - METEO CONSULT - Prévisions METEO DETAILLEES à 15  jours - METEO CONSULT">
            <a:extLst>
              <a:ext uri="{FF2B5EF4-FFF2-40B4-BE49-F238E27FC236}">
                <a16:creationId xmlns:a16="http://schemas.microsoft.com/office/drawing/2014/main" id="{CA2D515C-BDBB-C89B-144E-F6450F614A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1710812"/>
            <a:ext cx="6000750" cy="3286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Actualité Météo : Tempêtes du siècle : en décembre 1999, Lothar et Martin  dévastaient la France - METEO CONSULT - Prévisions METEO DETAILLEES à 15  jours - METEO CONSULT">
            <a:extLst>
              <a:ext uri="{FF2B5EF4-FFF2-40B4-BE49-F238E27FC236}">
                <a16:creationId xmlns:a16="http://schemas.microsoft.com/office/drawing/2014/main" id="{D71B41C6-6D62-227C-1F8A-0B92CD0349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10812"/>
            <a:ext cx="6000750" cy="3286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01025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9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Témoignage</a:t>
            </a:r>
            <a:endParaRPr lang="en-US" dirty="0"/>
          </a:p>
        </p:txBody>
      </p:sp>
      <p:pic>
        <p:nvPicPr>
          <p:cNvPr id="5" name="02_tempete">
            <a:hlinkClick r:id="" action="ppaction://media"/>
            <a:extLst>
              <a:ext uri="{FF2B5EF4-FFF2-40B4-BE49-F238E27FC236}">
                <a16:creationId xmlns:a16="http://schemas.microsoft.com/office/drawing/2014/main" id="{33CCCFE1-AF20-A0D5-188D-DCED054AF0B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676400" y="3429000"/>
            <a:ext cx="1346662" cy="1346662"/>
          </a:xfrm>
          <a:prstGeom prst="rect">
            <a:avLst/>
          </a:prstGeom>
        </p:spPr>
      </p:pic>
      <p:pic>
        <p:nvPicPr>
          <p:cNvPr id="4098" name="Picture 2" descr="Tempête : de lourds dégâts et 680 000 personnes sans électricité">
            <a:extLst>
              <a:ext uri="{FF2B5EF4-FFF2-40B4-BE49-F238E27FC236}">
                <a16:creationId xmlns:a16="http://schemas.microsoft.com/office/drawing/2014/main" id="{C6F9C4F8-0739-E3A2-A0A1-A5023CF102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1295400"/>
            <a:ext cx="6487656" cy="4043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>
            <a:extLst>
              <a:ext uri="{FF2B5EF4-FFF2-40B4-BE49-F238E27FC236}">
                <a16:creationId xmlns:a16="http://schemas.microsoft.com/office/drawing/2014/main" id="{28832933-72C0-02A8-1C5A-F3EF2307A7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1169293"/>
            <a:ext cx="6596063" cy="4393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Flying Trash Can GIFs | Tenor">
            <a:extLst>
              <a:ext uri="{FF2B5EF4-FFF2-40B4-BE49-F238E27FC236}">
                <a16:creationId xmlns:a16="http://schemas.microsoft.com/office/drawing/2014/main" id="{D325414A-7885-8AF2-D1BA-0AF0984F61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6450" y="1097856"/>
            <a:ext cx="4629150" cy="4629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01646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93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Témoignage</a:t>
            </a:r>
            <a:endParaRPr lang="en-US" dirty="0"/>
          </a:p>
        </p:txBody>
      </p:sp>
      <p:pic>
        <p:nvPicPr>
          <p:cNvPr id="5" name="03_consequence">
            <a:hlinkClick r:id="" action="ppaction://media"/>
            <a:extLst>
              <a:ext uri="{FF2B5EF4-FFF2-40B4-BE49-F238E27FC236}">
                <a16:creationId xmlns:a16="http://schemas.microsoft.com/office/drawing/2014/main" id="{5D648282-E852-89BA-7146-3F5C337D02F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22350" y="3432175"/>
            <a:ext cx="609600" cy="609600"/>
          </a:xfrm>
          <a:prstGeom prst="rect">
            <a:avLst/>
          </a:prstGeom>
        </p:spPr>
      </p:pic>
      <p:pic>
        <p:nvPicPr>
          <p:cNvPr id="3074" name="Picture 2" descr="Blackout GIFs - Get the best GIF on GIPHY">
            <a:extLst>
              <a:ext uri="{FF2B5EF4-FFF2-40B4-BE49-F238E27FC236}">
                <a16:creationId xmlns:a16="http://schemas.microsoft.com/office/drawing/2014/main" id="{2682451E-8508-67FB-5797-DCBD055EA2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1793875"/>
            <a:ext cx="9138340" cy="3886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945250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036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Témoignage</a:t>
            </a:r>
            <a:endParaRPr lang="en-US" dirty="0"/>
          </a:p>
        </p:txBody>
      </p:sp>
      <p:pic>
        <p:nvPicPr>
          <p:cNvPr id="5" name="04_pipi">
            <a:hlinkClick r:id="" action="ppaction://media"/>
            <a:extLst>
              <a:ext uri="{FF2B5EF4-FFF2-40B4-BE49-F238E27FC236}">
                <a16:creationId xmlns:a16="http://schemas.microsoft.com/office/drawing/2014/main" id="{332A9E32-A108-740E-1A67-4223D06D453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219200" y="3124200"/>
            <a:ext cx="609600" cy="609600"/>
          </a:xfrm>
          <a:prstGeom prst="rect">
            <a:avLst/>
          </a:prstGeom>
        </p:spPr>
      </p:pic>
      <p:pic>
        <p:nvPicPr>
          <p:cNvPr id="2050" name="Picture 2" descr="Blowing-candle GIFs - Get the best GIF on GIPHY">
            <a:extLst>
              <a:ext uri="{FF2B5EF4-FFF2-40B4-BE49-F238E27FC236}">
                <a16:creationId xmlns:a16="http://schemas.microsoft.com/office/drawing/2014/main" id="{AED4F05E-674F-E0BA-69FB-0C3C63669C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1484950"/>
            <a:ext cx="3848100" cy="3848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6232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37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Les </a:t>
            </a:r>
            <a:r>
              <a:rPr lang="en-US" dirty="0" err="1"/>
              <a:t>Disparus</a:t>
            </a:r>
            <a:r>
              <a:rPr lang="en-US" dirty="0"/>
              <a:t> de </a:t>
            </a:r>
            <a:r>
              <a:rPr lang="en-US" dirty="0" err="1"/>
              <a:t>Mourmelon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fr-FR" dirty="0">
                <a:latin typeface="Batang" panose="020B0503020000020004" pitchFamily="18" charset="-127"/>
                <a:ea typeface="Batang" panose="020B0503020000020004" pitchFamily="18" charset="-127"/>
                <a:cs typeface="Aharoni" panose="02010803020104030203" pitchFamily="2" charset="-79"/>
              </a:rPr>
              <a:t>«</a:t>
            </a:r>
            <a:r>
              <a:rPr lang="fr-FR" b="1" i="0" dirty="0">
                <a:solidFill>
                  <a:srgbClr val="404040"/>
                </a:solidFill>
                <a:effectLst/>
                <a:latin typeface="Source Serif Pro" panose="02040603050405020204" pitchFamily="18" charset="0"/>
              </a:rPr>
              <a:t>Aujourd’hui certains paysages en portent encore les stigmates</a:t>
            </a:r>
            <a:r>
              <a:rPr lang="fr-FR" dirty="0">
                <a:latin typeface="Batang" panose="020B0503020000020004" pitchFamily="18" charset="-127"/>
                <a:ea typeface="Batang" panose="020B0503020000020004" pitchFamily="18" charset="-127"/>
                <a:cs typeface="Aharoni" panose="02010803020104030203" pitchFamily="2" charset="-79"/>
              </a:rPr>
              <a:t>»</a:t>
            </a:r>
          </a:p>
          <a:p>
            <a:r>
              <a:rPr lang="fr-FR" dirty="0">
                <a:latin typeface="Batang" panose="020B0503020000020004" pitchFamily="18" charset="-127"/>
                <a:ea typeface="Batang" panose="020B0503020000020004" pitchFamily="18" charset="-127"/>
                <a:cs typeface="Aharoni" panose="02010803020104030203" pitchFamily="2" charset="-79"/>
              </a:rPr>
              <a:t>- ONF, 2019</a:t>
            </a:r>
            <a:endParaRPr lang="en-US" dirty="0">
              <a:latin typeface="Batang" panose="020B0503020000020004" pitchFamily="18" charset="-127"/>
              <a:ea typeface="Batang" panose="020B0503020000020004" pitchFamily="18" charset="-127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267489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Wikipedia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FR" sz="2400" b="0" i="0" dirty="0">
                <a:solidFill>
                  <a:schemeClr val="tx2">
                    <a:lumMod val="90000"/>
                  </a:schemeClr>
                </a:solidFill>
                <a:effectLst/>
                <a:latin typeface="Arial" panose="020B0604020202020204" pitchFamily="34" charset="0"/>
              </a:rPr>
              <a:t>Avec le </a:t>
            </a:r>
            <a:r>
              <a:rPr lang="fr-FR" sz="2400" b="0" i="0" u="none" strike="noStrike" dirty="0">
                <a:solidFill>
                  <a:schemeClr val="tx2">
                    <a:lumMod val="90000"/>
                  </a:schemeClr>
                </a:solidFill>
                <a:effectLst/>
                <a:latin typeface="Arial" panose="020B0604020202020204" pitchFamily="34" charset="0"/>
                <a:hlinkClick r:id="rId2" tooltip="Affaire d'Outreau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procès d'Outreau</a:t>
            </a:r>
            <a:r>
              <a:rPr lang="fr-FR" sz="2400" b="0" i="0" dirty="0">
                <a:solidFill>
                  <a:schemeClr val="tx2">
                    <a:lumMod val="90000"/>
                  </a:schemeClr>
                </a:solidFill>
                <a:effectLst/>
                <a:latin typeface="Arial" panose="020B0604020202020204" pitchFamily="34" charset="0"/>
              </a:rPr>
              <a:t>, cette affaire reste aujourd'hui l'un des exemples les plus médiatisés des défaillances de la </a:t>
            </a:r>
            <a:r>
              <a:rPr lang="fr-FR" sz="2400" b="0" i="0" u="none" strike="noStrike" dirty="0">
                <a:solidFill>
                  <a:schemeClr val="tx2">
                    <a:lumMod val="90000"/>
                  </a:schemeClr>
                </a:solidFill>
                <a:effectLst/>
                <a:latin typeface="Arial" panose="020B0604020202020204" pitchFamily="34" charset="0"/>
                <a:hlinkClick r:id="rId3" tooltip="Organisation juridictionnelle (France)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justice française</a:t>
            </a:r>
            <a:r>
              <a:rPr lang="fr-FR" sz="2400" b="0" i="0" dirty="0">
                <a:solidFill>
                  <a:schemeClr val="tx2">
                    <a:lumMod val="90000"/>
                  </a:schemeClr>
                </a:solidFill>
                <a:effectLst/>
                <a:latin typeface="Arial" panose="020B0604020202020204" pitchFamily="34" charset="0"/>
              </a:rPr>
              <a:t> dans la résolution d’affaires complexes</a:t>
            </a:r>
            <a:r>
              <a:rPr lang="fr-FR" sz="2400" b="0" i="0" u="none" strike="noStrike" baseline="30000" dirty="0">
                <a:solidFill>
                  <a:schemeClr val="tx2">
                    <a:lumMod val="90000"/>
                  </a:schemeClr>
                </a:solidFill>
                <a:effectLst/>
                <a:latin typeface="Arial" panose="020B060402020202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1</a:t>
            </a:r>
            <a:r>
              <a:rPr lang="fr-FR" sz="2400" b="0" i="0" dirty="0">
                <a:solidFill>
                  <a:schemeClr val="tx2">
                    <a:lumMod val="90000"/>
                  </a:schemeClr>
                </a:solidFill>
                <a:effectLst/>
                <a:latin typeface="Arial" panose="020B0604020202020204" pitchFamily="34" charset="0"/>
              </a:rPr>
              <a:t>.</a:t>
            </a:r>
            <a:endParaRPr lang="en-US" sz="2400" dirty="0">
              <a:solidFill>
                <a:schemeClr val="tx2">
                  <a:lumMod val="90000"/>
                </a:schemeClr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7431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Add a Slide Title - 5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122" name="Picture 2" descr="disparus">
            <a:extLst>
              <a:ext uri="{FF2B5EF4-FFF2-40B4-BE49-F238E27FC236}">
                <a16:creationId xmlns:a16="http://schemas.microsoft.com/office/drawing/2014/main" id="{0D548C49-37E8-BC0B-6C05-216E63A850FD}"/>
              </a:ext>
            </a:extLst>
          </p:cNvPr>
          <p:cNvPicPr>
            <a:picLocks noGrp="1" noChangeAspect="1" noChangeArrowheads="1"/>
          </p:cNvPicPr>
          <p:nvPr>
            <p:ph type="pic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99" b="4999"/>
          <a:stretch>
            <a:fillRect/>
          </a:stretch>
        </p:blipFill>
        <p:spPr bwMode="auto">
          <a:xfrm>
            <a:off x="457200" y="990600"/>
            <a:ext cx="6122505" cy="502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000_PAR2003101599202">
            <a:extLst>
              <a:ext uri="{FF2B5EF4-FFF2-40B4-BE49-F238E27FC236}">
                <a16:creationId xmlns:a16="http://schemas.microsoft.com/office/drawing/2014/main" id="{B293C8C0-6FE7-5CCE-5B96-C638511E79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3831" y="1924050"/>
            <a:ext cx="4810969" cy="2705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19861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693245-1E43-A1F8-73AF-0BF91E5D34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E5B184C-DFFD-8B16-9CFA-DE21019251F9}"/>
              </a:ext>
            </a:extLst>
          </p:cNvPr>
          <p:cNvSpPr>
            <a:spLocks noGrp="1"/>
          </p:cNvSpPr>
          <p:nvPr>
            <p:ph type="pic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CC71D5D-D867-1B4B-5309-6DB051649FCB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1F357B9-B2BF-623D-6F93-869A45BB5E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1888" y="313890"/>
            <a:ext cx="9488224" cy="6230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1810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Conclusion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7222B1D-E5AE-8C38-E519-5A932CE5EB1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7476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01_mourmelon sympa">
            <a:hlinkClick r:id="" action="ppaction://media"/>
            <a:extLst>
              <a:ext uri="{FF2B5EF4-FFF2-40B4-BE49-F238E27FC236}">
                <a16:creationId xmlns:a16="http://schemas.microsoft.com/office/drawing/2014/main" id="{CE682890-3BB4-077A-35B3-445A84264C0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289754" y="381000"/>
            <a:ext cx="609600" cy="6096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B7A1D4E-3DA0-B0FB-C818-ED5A265E492D}"/>
              </a:ext>
            </a:extLst>
          </p:cNvPr>
          <p:cNvSpPr txBox="1"/>
          <p:nvPr/>
        </p:nvSpPr>
        <p:spPr>
          <a:xfrm>
            <a:off x="2260803" y="2133600"/>
            <a:ext cx="727710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/>
              <a:t>« Mourmelon, il y plein de trucs sympa qui se passent »</a:t>
            </a:r>
          </a:p>
          <a:p>
            <a:endParaRPr lang="fr-FR" sz="3600" dirty="0"/>
          </a:p>
          <a:p>
            <a:r>
              <a:rPr lang="en-GB" sz="3600" dirty="0"/>
              <a:t>- Encore </a:t>
            </a:r>
            <a:r>
              <a:rPr lang="en-GB" sz="3600" dirty="0" err="1"/>
              <a:t>Maman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7955108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2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CITY SKETCH 16X9">
  <a:themeElements>
    <a:clrScheme name="CitySketch">
      <a:dk1>
        <a:srgbClr val="3D372E"/>
      </a:dk1>
      <a:lt1>
        <a:sysClr val="window" lastClr="FFFFFF"/>
      </a:lt1>
      <a:dk2>
        <a:srgbClr val="000000"/>
      </a:dk2>
      <a:lt2>
        <a:srgbClr val="E0ECE1"/>
      </a:lt2>
      <a:accent1>
        <a:srgbClr val="B2D0B4"/>
      </a:accent1>
      <a:accent2>
        <a:srgbClr val="88A5BA"/>
      </a:accent2>
      <a:accent3>
        <a:srgbClr val="909F5F"/>
      </a:accent3>
      <a:accent4>
        <a:srgbClr val="C9A057"/>
      </a:accent4>
      <a:accent5>
        <a:srgbClr val="DA7D60"/>
      </a:accent5>
      <a:accent6>
        <a:srgbClr val="978975"/>
      </a:accent6>
      <a:hlink>
        <a:srgbClr val="C9A057"/>
      </a:hlink>
      <a:folHlink>
        <a:srgbClr val="978975"/>
      </a:folHlink>
    </a:clrScheme>
    <a:fontScheme name="Century Schoolbook">
      <a:maj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F00001123.potx" id="{55B65C5C-2110-41C9-9432-67D739EC5CFC}" vid="{FDE12540-4521-4F30-863D-D54DD2EE1C3B}"/>
    </a:ext>
  </a:extLst>
</a:theme>
</file>

<file path=ppt/theme/theme2.xml><?xml version="1.0" encoding="utf-8"?>
<a:theme xmlns:a="http://schemas.openxmlformats.org/drawingml/2006/main" name="Office Theme">
  <a:themeElements>
    <a:clrScheme name="CitySketch">
      <a:dk1>
        <a:srgbClr val="3D372E"/>
      </a:dk1>
      <a:lt1>
        <a:sysClr val="window" lastClr="FFFFFF"/>
      </a:lt1>
      <a:dk2>
        <a:srgbClr val="000000"/>
      </a:dk2>
      <a:lt2>
        <a:srgbClr val="E0ECE1"/>
      </a:lt2>
      <a:accent1>
        <a:srgbClr val="B2D0B4"/>
      </a:accent1>
      <a:accent2>
        <a:srgbClr val="88A5BA"/>
      </a:accent2>
      <a:accent3>
        <a:srgbClr val="909F5F"/>
      </a:accent3>
      <a:accent4>
        <a:srgbClr val="C9A057"/>
      </a:accent4>
      <a:accent5>
        <a:srgbClr val="DA7D60"/>
      </a:accent5>
      <a:accent6>
        <a:srgbClr val="978975"/>
      </a:accent6>
      <a:hlink>
        <a:srgbClr val="C9A057"/>
      </a:hlink>
      <a:folHlink>
        <a:srgbClr val="978975"/>
      </a:folHlink>
    </a:clrScheme>
    <a:fontScheme name="Century Schoolbook">
      <a:maj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CitySketch">
      <a:dk1>
        <a:srgbClr val="3D372E"/>
      </a:dk1>
      <a:lt1>
        <a:sysClr val="window" lastClr="FFFFFF"/>
      </a:lt1>
      <a:dk2>
        <a:srgbClr val="000000"/>
      </a:dk2>
      <a:lt2>
        <a:srgbClr val="E0ECE1"/>
      </a:lt2>
      <a:accent1>
        <a:srgbClr val="B2D0B4"/>
      </a:accent1>
      <a:accent2>
        <a:srgbClr val="88A5BA"/>
      </a:accent2>
      <a:accent3>
        <a:srgbClr val="909F5F"/>
      </a:accent3>
      <a:accent4>
        <a:srgbClr val="C9A057"/>
      </a:accent4>
      <a:accent5>
        <a:srgbClr val="DA7D60"/>
      </a:accent5>
      <a:accent6>
        <a:srgbClr val="978975"/>
      </a:accent6>
      <a:hlink>
        <a:srgbClr val="C9A057"/>
      </a:hlink>
      <a:folHlink>
        <a:srgbClr val="978975"/>
      </a:folHlink>
    </a:clrScheme>
    <a:fontScheme name="Century Schoolbook">
      <a:maj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{8A0C4507-6C51-48AA-A21C-F7266F4FB613}tf03031010_win32</Template>
  <TotalTime>5979</TotalTime>
  <Words>830</Words>
  <Application>Microsoft Office PowerPoint</Application>
  <PresentationFormat>Widescreen</PresentationFormat>
  <Paragraphs>110</Paragraphs>
  <Slides>28</Slides>
  <Notes>18</Notes>
  <HiddenSlides>0</HiddenSlides>
  <MMClips>5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4" baseType="lpstr">
      <vt:lpstr>Batang</vt:lpstr>
      <vt:lpstr>Arial</vt:lpstr>
      <vt:lpstr>Century Schoolbook</vt:lpstr>
      <vt:lpstr>MuseoSans-300</vt:lpstr>
      <vt:lpstr>Source Serif Pro</vt:lpstr>
      <vt:lpstr>CITY SKETCH 16X9</vt:lpstr>
      <vt:lpstr>Mourmelon-le-Grand</vt:lpstr>
      <vt:lpstr>Table des matières</vt:lpstr>
      <vt:lpstr>Histoire de la ville</vt:lpstr>
      <vt:lpstr>Origine du nom</vt:lpstr>
      <vt:lpstr>Origine du nom</vt:lpstr>
      <vt:lpstr>Utilité</vt:lpstr>
      <vt:lpstr>Utilité</vt:lpstr>
      <vt:lpstr>Utilité</vt:lpstr>
      <vt:lpstr>PowerPoint Presentation</vt:lpstr>
      <vt:lpstr>PowerPoint Presentation</vt:lpstr>
      <vt:lpstr>PowerPoint Presentation</vt:lpstr>
      <vt:lpstr>Histoire personelle</vt:lpstr>
      <vt:lpstr>Add a Slide Title - 2</vt:lpstr>
      <vt:lpstr>Add a Slide Title - 2</vt:lpstr>
      <vt:lpstr>PowerPoint Presentation</vt:lpstr>
      <vt:lpstr>Add a Slide Title - 2</vt:lpstr>
      <vt:lpstr>PowerPoint Presentation</vt:lpstr>
      <vt:lpstr>Apocalypse</vt:lpstr>
      <vt:lpstr>“La tempête du siècle”</vt:lpstr>
      <vt:lpstr>Témoignage</vt:lpstr>
      <vt:lpstr>Témoignage</vt:lpstr>
      <vt:lpstr>Témoignage</vt:lpstr>
      <vt:lpstr>Les Disparus de Mourmelon</vt:lpstr>
      <vt:lpstr>Wikipedia</vt:lpstr>
      <vt:lpstr>Add a Slide Title - 5</vt:lpstr>
      <vt:lpstr>PowerPoint Presentation</vt:lpstr>
      <vt:lpstr>Conclusion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Mourmelon-le-Grand</dc:title>
  <dc:creator>Alexandre WEISSER</dc:creator>
  <cp:lastModifiedBy>Alexandre Weisser</cp:lastModifiedBy>
  <cp:revision>4</cp:revision>
  <dcterms:created xsi:type="dcterms:W3CDTF">2023-07-26T17:31:27Z</dcterms:created>
  <dcterms:modified xsi:type="dcterms:W3CDTF">2023-07-30T21:18:19Z</dcterms:modified>
</cp:coreProperties>
</file>